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 name="Shape 44"/>
          <p:cNvSpPr/>
          <p:nvPr>
            <p:ph type="sldImg"/>
          </p:nvPr>
        </p:nvSpPr>
        <p:spPr>
          <a:xfrm>
            <a:off x="1143000" y="685800"/>
            <a:ext cx="4572000" cy="3429000"/>
          </a:xfrm>
          <a:prstGeom prst="rect">
            <a:avLst/>
          </a:prstGeom>
        </p:spPr>
        <p:txBody>
          <a:bodyPr/>
          <a:lstStyle/>
          <a:p>
            <a:pPr/>
          </a:p>
        </p:txBody>
      </p:sp>
      <p:sp>
        <p:nvSpPr>
          <p:cNvPr id="45" name="Shape 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2000249" y="1410890"/>
            <a:ext cx="4436270" cy="365457"/>
          </a:xfrm>
          <a:prstGeom prst="rect">
            <a:avLst/>
          </a:prstGeom>
        </p:spPr>
        <p:txBody>
          <a:bodyPr lIns="19288" tIns="19288" rIns="19288" bIns="19288">
            <a:normAutofit fontScale="100000" lnSpcReduction="0"/>
          </a:bodyPr>
          <a:lstStyle>
            <a:lvl1pPr algn="l" defTabSz="762000">
              <a:lnSpc>
                <a:spcPct val="90000"/>
              </a:lnSpc>
              <a:defRPr sz="2800">
                <a:solidFill>
                  <a:srgbClr val="C00000"/>
                </a:solidFill>
                <a:latin typeface="Calibri Light"/>
                <a:ea typeface="Calibri Light"/>
                <a:cs typeface="Calibri Light"/>
                <a:sym typeface="Calibri Light"/>
              </a:defRPr>
            </a:lvl1pPr>
          </a:lstStyle>
          <a:p>
            <a:pPr/>
            <a:r>
              <a:t>Title Text</a:t>
            </a:r>
          </a:p>
        </p:txBody>
      </p:sp>
      <p:sp>
        <p:nvSpPr>
          <p:cNvPr id="19" name="Body Level One…"/>
          <p:cNvSpPr txBox="1"/>
          <p:nvPr>
            <p:ph type="body" sz="quarter" idx="1"/>
          </p:nvPr>
        </p:nvSpPr>
        <p:spPr>
          <a:xfrm>
            <a:off x="2353865" y="2181076"/>
            <a:ext cx="4436270" cy="1835722"/>
          </a:xfrm>
          <a:prstGeom prst="rect">
            <a:avLst/>
          </a:prstGeom>
        </p:spPr>
        <p:txBody>
          <a:bodyPr lIns="19288" tIns="19288" rIns="19288" bIns="19288">
            <a:normAutofit fontScale="100000" lnSpcReduction="0"/>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7" name="Title Text"/>
          <p:cNvSpPr txBox="1"/>
          <p:nvPr>
            <p:ph type="title"/>
          </p:nvPr>
        </p:nvSpPr>
        <p:spPr>
          <a:xfrm>
            <a:off x="1143000" y="1127521"/>
            <a:ext cx="6858000" cy="1790702"/>
          </a:xfrm>
          <a:prstGeom prst="rect">
            <a:avLst/>
          </a:prstGeom>
        </p:spPr>
        <p:txBody>
          <a:bodyPr lIns="34289" tIns="34289" rIns="34289" bIns="34289" anchor="b">
            <a:normAutofit fontScale="100000" lnSpcReduction="0"/>
          </a:bodyPr>
          <a:lstStyle>
            <a:lvl1pPr defTabSz="762000">
              <a:lnSpc>
                <a:spcPct val="90000"/>
              </a:lnSpc>
              <a:defRPr sz="5000">
                <a:latin typeface="Calibri Light"/>
                <a:ea typeface="Calibri Light"/>
                <a:cs typeface="Calibri Light"/>
                <a:sym typeface="Calibri Light"/>
              </a:defRPr>
            </a:lvl1pPr>
          </a:lstStyle>
          <a:p>
            <a:pPr/>
            <a:r>
              <a:t>Title Text</a:t>
            </a:r>
          </a:p>
        </p:txBody>
      </p:sp>
      <p:sp>
        <p:nvSpPr>
          <p:cNvPr id="28" name="Body Level One…"/>
          <p:cNvSpPr txBox="1"/>
          <p:nvPr>
            <p:ph type="body" sz="quarter" idx="1"/>
          </p:nvPr>
        </p:nvSpPr>
        <p:spPr>
          <a:xfrm>
            <a:off x="1143000" y="2987277"/>
            <a:ext cx="6858000" cy="1241823"/>
          </a:xfrm>
          <a:prstGeom prst="rect">
            <a:avLst/>
          </a:prstGeom>
        </p:spPr>
        <p:txBody>
          <a:bodyPr lIns="34289" tIns="34289" rIns="34289" bIns="34289">
            <a:normAutofit fontScale="100000" lnSpcReduction="0"/>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6" name="Title Text"/>
          <p:cNvSpPr txBox="1"/>
          <p:nvPr>
            <p:ph type="title"/>
          </p:nvPr>
        </p:nvSpPr>
        <p:spPr>
          <a:xfrm>
            <a:off x="0" y="285750"/>
            <a:ext cx="7886700" cy="649701"/>
          </a:xfrm>
          <a:prstGeom prst="rect">
            <a:avLst/>
          </a:prstGeom>
        </p:spPr>
        <p:txBody>
          <a:bodyPr lIns="34289" tIns="34289" rIns="34289" bIns="34289">
            <a:normAutofit fontScale="100000" lnSpcReduction="0"/>
          </a:bodyPr>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37" name="Body Level One…"/>
          <p:cNvSpPr txBox="1"/>
          <p:nvPr>
            <p:ph type="body" idx="1"/>
          </p:nvPr>
        </p:nvSpPr>
        <p:spPr>
          <a:xfrm>
            <a:off x="628650" y="1654968"/>
            <a:ext cx="7886700" cy="3263505"/>
          </a:xfrm>
          <a:prstGeom prst="rect">
            <a:avLst/>
          </a:prstGeom>
        </p:spPr>
        <p:txBody>
          <a:bodyPr lIns="34289" tIns="34289" rIns="34289" bIns="34289">
            <a:normAutofit fontScale="100000" lnSpcReduction="0"/>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asecuritysite.com/encryption/diffi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asecuritysite.com/encryption/pickg"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2.jpe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3.jpeg"/><Relationship Id="rId20" Type="http://schemas.openxmlformats.org/officeDocument/2006/relationships/image" Target="../media/image1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3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hyperlink" Target="https://medium.com/asecuritysite-when-bob-met-alice/the-snowden-phone-1b9f980019a" TargetMode="External"/><Relationship Id="rId6"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http://asecuritysite.com/esecurity/unit05</a:t>
            </a:r>
            <a:br>
              <a:rPr b="0" sz="1779"/>
            </a:br>
            <a:r>
              <a:rPr b="0" sz="1779"/>
              <a:t>http://asecuritysite.com/encryption</a:t>
            </a:r>
            <a:br>
              <a:rPr b="0" sz="1779"/>
            </a:br>
          </a:p>
        </p:txBody>
      </p:sp>
      <p:pic>
        <p:nvPicPr>
          <p:cNvPr id="4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2"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3" name="image.tif" descr="image.tif"/>
          <p:cNvPicPr>
            <a:picLocks noChangeAspect="1"/>
          </p:cNvPicPr>
          <p:nvPr/>
        </p:nvPicPr>
        <p:blipFill>
          <a:blip r:embed="rId2">
            <a:extLst/>
          </a:blip>
          <a:stretch>
            <a:fillRect/>
          </a:stretch>
        </p:blipFill>
        <p:spPr>
          <a:xfrm>
            <a:off x="0" y="0"/>
            <a:ext cx="9109075" cy="5715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6"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7"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0"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1"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4"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5"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grpSp>
        <p:nvGrpSpPr>
          <p:cNvPr id="128" name="Group">
            <a:hlinkClick r:id="rId3" invalidUrl="" action="" tgtFrame="" tooltip="" history="1" highlightClick="0" endSnd="0"/>
          </p:cNvPr>
          <p:cNvGrpSpPr/>
          <p:nvPr/>
        </p:nvGrpSpPr>
        <p:grpSpPr>
          <a:xfrm>
            <a:off x="7391400" y="4656137"/>
            <a:ext cx="1295400" cy="576263"/>
            <a:chOff x="0" y="0"/>
            <a:chExt cx="1295400" cy="576262"/>
          </a:xfrm>
        </p:grpSpPr>
        <p:sp>
          <p:nvSpPr>
            <p:cNvPr id="126"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27"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Example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iffie-Hellman Generator"/>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Generator</a:t>
            </a:r>
          </a:p>
        </p:txBody>
      </p:sp>
      <p:sp>
        <p:nvSpPr>
          <p:cNvPr id="131" name="Y = Gx mod p"/>
          <p:cNvSpPr txBox="1"/>
          <p:nvPr>
            <p:ph type="body" sz="half" idx="4294967295"/>
          </p:nvPr>
        </p:nvSpPr>
        <p:spPr>
          <a:xfrm>
            <a:off x="271462" y="741362"/>
            <a:ext cx="5400676" cy="2233613"/>
          </a:xfrm>
          <a:prstGeom prst="rect">
            <a:avLst/>
          </a:prstGeom>
        </p:spPr>
        <p:txBody>
          <a:bodyPr>
            <a:normAutofit fontScale="100000" lnSpcReduction="0"/>
          </a:bodyPr>
          <a:lstStyle/>
          <a:p>
            <a:pPr marL="0" indent="0">
              <a:spcBef>
                <a:spcPts val="0"/>
              </a:spcBef>
              <a:buSzTx/>
              <a:buNone/>
              <a:defRPr sz="3600"/>
            </a:pPr>
            <a:r>
              <a:t>Y = G</a:t>
            </a:r>
            <a:r>
              <a:rPr baseline="30000"/>
              <a:t>x</a:t>
            </a:r>
            <a:r>
              <a:t> mod p</a:t>
            </a:r>
          </a:p>
        </p:txBody>
      </p:sp>
      <p:pic>
        <p:nvPicPr>
          <p:cNvPr id="132" name="image.pdf" descr="image.pdf"/>
          <p:cNvPicPr>
            <a:picLocks noChangeAspect="1"/>
          </p:cNvPicPr>
          <p:nvPr/>
        </p:nvPicPr>
        <p:blipFill>
          <a:blip r:embed="rId2">
            <a:extLst/>
          </a:blip>
          <a:stretch>
            <a:fillRect/>
          </a:stretch>
        </p:blipFill>
        <p:spPr>
          <a:xfrm>
            <a:off x="317500" y="1538287"/>
            <a:ext cx="8826500" cy="2935288"/>
          </a:xfrm>
          <a:prstGeom prst="rect">
            <a:avLst/>
          </a:prstGeom>
          <a:ln w="12700">
            <a:miter lim="400000"/>
          </a:ln>
        </p:spPr>
      </p:pic>
      <p:grpSp>
        <p:nvGrpSpPr>
          <p:cNvPr id="135" name="Group">
            <a:hlinkClick r:id="rId3" invalidUrl="" action="" tgtFrame="" tooltip="" history="1" highlightClick="0" endSnd="0"/>
          </p:cNvPr>
          <p:cNvGrpSpPr/>
          <p:nvPr/>
        </p:nvGrpSpPr>
        <p:grpSpPr>
          <a:xfrm>
            <a:off x="539750" y="4873625"/>
            <a:ext cx="1295400" cy="576263"/>
            <a:chOff x="0" y="0"/>
            <a:chExt cx="1295400" cy="576262"/>
          </a:xfrm>
        </p:grpSpPr>
        <p:sp>
          <p:nvSpPr>
            <p:cNvPr id="133"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34"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Picking G</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Diffie-Hellman Generation"/>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Generation</a:t>
            </a:r>
          </a:p>
        </p:txBody>
      </p:sp>
      <p:sp>
        <p:nvSpPr>
          <p:cNvPr id="138" name="DH Group 5: 1,536 bit prime.…"/>
          <p:cNvSpPr txBox="1"/>
          <p:nvPr>
            <p:ph type="body" sz="quarter" idx="4294967295"/>
          </p:nvPr>
        </p:nvSpPr>
        <p:spPr>
          <a:xfrm>
            <a:off x="6958012" y="696912"/>
            <a:ext cx="2160588" cy="3771901"/>
          </a:xfrm>
          <a:prstGeom prst="rect">
            <a:avLst/>
          </a:prstGeom>
        </p:spPr>
        <p:txBody>
          <a:bodyPr>
            <a:normAutofit fontScale="100000" lnSpcReduction="0"/>
          </a:bodyPr>
          <a:lstStyle/>
          <a:p>
            <a:pPr>
              <a:spcBef>
                <a:spcPts val="0"/>
              </a:spcBef>
              <a:buChar char="•"/>
              <a:defRPr b="1" sz="2600"/>
            </a:pPr>
            <a:r>
              <a:t>DH Group 5</a:t>
            </a:r>
            <a:r>
              <a:rPr b="0"/>
              <a:t>: 1,536 bit prime.</a:t>
            </a:r>
          </a:p>
          <a:p>
            <a:pPr>
              <a:spcBef>
                <a:spcPts val="0"/>
              </a:spcBef>
              <a:buChar char="•"/>
              <a:defRPr b="1" sz="2600"/>
            </a:pPr>
            <a:r>
              <a:t>DH Group 2</a:t>
            </a:r>
            <a:r>
              <a:rPr b="0"/>
              <a:t>: 1,024 bit prime.</a:t>
            </a:r>
          </a:p>
          <a:p>
            <a:pPr>
              <a:spcBef>
                <a:spcPts val="0"/>
              </a:spcBef>
              <a:buChar char="•"/>
              <a:defRPr b="1" sz="2600"/>
            </a:pPr>
            <a:r>
              <a:t>DH Group 1</a:t>
            </a:r>
            <a:r>
              <a:rPr b="0"/>
              <a:t>: 768-bit prime.</a:t>
            </a:r>
          </a:p>
        </p:txBody>
      </p:sp>
      <p:grpSp>
        <p:nvGrpSpPr>
          <p:cNvPr id="141" name="Group"/>
          <p:cNvGrpSpPr/>
          <p:nvPr/>
        </p:nvGrpSpPr>
        <p:grpSpPr>
          <a:xfrm>
            <a:off x="0" y="445611"/>
            <a:ext cx="6958013" cy="5400041"/>
            <a:chOff x="0" y="0"/>
            <a:chExt cx="6958012" cy="5400040"/>
          </a:xfrm>
        </p:grpSpPr>
        <p:sp>
          <p:nvSpPr>
            <p:cNvPr id="139"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0"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4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iffie-Hellman Weaknesses"/>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Diffie-Hellman Weaknesses</a:t>
            </a:r>
          </a:p>
        </p:txBody>
      </p:sp>
      <p:sp>
        <p:nvSpPr>
          <p:cNvPr id="147" name="In 2015, a paper entitled Imperfect Forward Secrecy: How Diffie-Hellman Fails in Practice – showed that it was fairly easy to precompute on values for two popular Diffie-Hellman parameters (and which use the DHE_EXPORT cipher set).…"/>
          <p:cNvSpPr txBox="1"/>
          <p:nvPr>
            <p:ph type="body" idx="4294967295"/>
          </p:nvPr>
        </p:nvSpPr>
        <p:spPr>
          <a:xfrm>
            <a:off x="0" y="481012"/>
            <a:ext cx="9118600" cy="4752976"/>
          </a:xfrm>
          <a:prstGeom prst="rect">
            <a:avLst/>
          </a:prstGeom>
        </p:spPr>
        <p:txBody>
          <a:bodyPr>
            <a:normAutofit fontScale="100000" lnSpcReduction="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50"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51" name="image.png" descr="image.png"/>
          <p:cNvPicPr>
            <a:picLocks noChangeAspect="1"/>
          </p:cNvPicPr>
          <p:nvPr/>
        </p:nvPicPr>
        <p:blipFill>
          <a:blip r:embed="rId2">
            <a:extLst/>
          </a:blip>
          <a:stretch>
            <a:fillRect/>
          </a:stretch>
        </p:blipFill>
        <p:spPr>
          <a:xfrm>
            <a:off x="-34925" y="0"/>
            <a:ext cx="91789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5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Title"/>
          <p:cNvSpPr txBox="1"/>
          <p:nvPr>
            <p:ph type="title" idx="4294967295"/>
          </p:nvPr>
        </p:nvSpPr>
        <p:spPr>
          <a:xfrm>
            <a:off x="868679" y="491489"/>
            <a:ext cx="7406641" cy="857251"/>
          </a:xfrm>
          <a:prstGeom prst="rect">
            <a:avLst/>
          </a:prstGeom>
        </p:spPr>
        <p:txBody>
          <a:bodyPr lIns="41147" tIns="41147" rIns="41147" bIns="41147">
            <a:normAutofit fontScale="100000" lnSpcReduction="0"/>
          </a:bodyPr>
          <a:lstStyle/>
          <a:p>
            <a:pPr>
              <a:defRPr sz="4200"/>
            </a:pPr>
          </a:p>
        </p:txBody>
      </p:sp>
      <p:sp>
        <p:nvSpPr>
          <p:cNvPr id="51" name="Body"/>
          <p:cNvSpPr txBox="1"/>
          <p:nvPr>
            <p:ph type="body" idx="4294967295"/>
          </p:nvPr>
        </p:nvSpPr>
        <p:spPr>
          <a:xfrm>
            <a:off x="868679" y="1485899"/>
            <a:ext cx="7406641" cy="3394712"/>
          </a:xfrm>
          <a:prstGeom prst="rect">
            <a:avLst/>
          </a:prstGeom>
        </p:spPr>
        <p:txBody>
          <a:bodyPr lIns="41147" tIns="41147" rIns="41147" bIns="41147">
            <a:normAutofit fontScale="100000" lnSpcReduction="0"/>
          </a:bodyPr>
          <a:lstStyle/>
          <a:p>
            <a:pPr marL="321468" indent="-321468">
              <a:buChar char="•"/>
              <a:defRPr sz="3000"/>
            </a:pPr>
          </a:p>
        </p:txBody>
      </p:sp>
      <p:pic>
        <p:nvPicPr>
          <p:cNvPr id="52" name="Image" descr="Image"/>
          <p:cNvPicPr>
            <a:picLocks noChangeAspect="1"/>
          </p:cNvPicPr>
          <p:nvPr/>
        </p:nvPicPr>
        <p:blipFill>
          <a:blip r:embed="rId2">
            <a:extLst/>
          </a:blip>
          <a:stretch>
            <a:fillRect/>
          </a:stretch>
        </p:blipFill>
        <p:spPr>
          <a:xfrm>
            <a:off x="605789" y="1137950"/>
            <a:ext cx="8229602" cy="4090610"/>
          </a:xfrm>
          <a:prstGeom prst="rect">
            <a:avLst/>
          </a:prstGeom>
          <a:ln w="12700">
            <a:miter lim="400000"/>
          </a:ln>
        </p:spPr>
      </p:pic>
      <p:sp>
        <p:nvSpPr>
          <p:cNvPr id="53"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val="1"/>
            </a:ext>
          </a:extLst>
        </p:spPr>
        <p:txBody>
          <a:bodyPr lIns="30860" tIns="30860" rIns="30860" bIns="30860"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Overview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345"/>
          <p:cNvSpPr txBox="1"/>
          <p:nvPr>
            <p:ph type="title"/>
          </p:nvPr>
        </p:nvSpPr>
        <p:spPr>
          <a:prstGeom prst="rect">
            <a:avLst/>
          </a:prstGeom>
        </p:spPr>
        <p:txBody>
          <a:bodyPr/>
          <a:lstStyle/>
          <a:p>
            <a:pPr/>
            <a:r>
              <a:t>Public and private keys with ECC</a:t>
            </a:r>
          </a:p>
        </p:txBody>
      </p:sp>
      <p:sp>
        <p:nvSpPr>
          <p:cNvPr id="157" name="Text Placeholder 1"/>
          <p:cNvSpPr txBox="1"/>
          <p:nvPr>
            <p:ph type="body" idx="1"/>
          </p:nvPr>
        </p:nvSpPr>
        <p:spPr>
          <a:prstGeom prst="rect">
            <a:avLst/>
          </a:prstGeom>
        </p:spPr>
        <p:txBody>
          <a:bodyPr/>
          <a:lstStyle/>
          <a:p>
            <a:pPr/>
          </a:p>
        </p:txBody>
      </p:sp>
      <p:pic>
        <p:nvPicPr>
          <p:cNvPr id="158" name="Picture 4" descr="Picture 4"/>
          <p:cNvPicPr>
            <a:picLocks noChangeAspect="1"/>
          </p:cNvPicPr>
          <p:nvPr/>
        </p:nvPicPr>
        <p:blipFill>
          <a:blip r:embed="rId2">
            <a:extLst/>
          </a:blip>
          <a:stretch>
            <a:fillRect/>
          </a:stretch>
        </p:blipFill>
        <p:spPr>
          <a:xfrm>
            <a:off x="323192" y="935450"/>
            <a:ext cx="4313841" cy="3355209"/>
          </a:xfrm>
          <a:prstGeom prst="rect">
            <a:avLst/>
          </a:prstGeom>
          <a:ln w="12700">
            <a:miter lim="400000"/>
          </a:ln>
        </p:spPr>
      </p:pic>
      <p:sp>
        <p:nvSpPr>
          <p:cNvPr id="159"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Private key:</a:t>
            </a:r>
            <a:r>
              <a:rPr b="0"/>
              <a:t> 0xc9f4f55bdeb5ba0bd337f2dbc952a5439e20ef9af6203d25d014e7102d86aaeeL</a:t>
            </a:r>
            <a:endParaRPr b="0"/>
          </a:p>
          <a:p>
            <a:pPr defTabSz="762000">
              <a:defRPr b="1" sz="1400"/>
            </a:pPr>
            <a:r>
              <a:t>Public key:</a:t>
            </a:r>
            <a:r>
              <a:rPr b="0"/>
              <a:t> 0xc44370819cb3b7b57b2aa7edf550a9a5410c234d27aff497458bbbfec8b6a327, 0x52a1a3e222cd89cbd2764b69bd9b0ea5c4fd6ca28861e1f2140eeff9c2e76487</a:t>
            </a:r>
            <a:endParaRPr b="0"/>
          </a:p>
          <a:p>
            <a:pPr defTabSz="762000">
              <a:defRPr sz="1400"/>
            </a:pPr>
          </a:p>
          <a:p>
            <a:pPr defTabSz="762000">
              <a:defRPr b="1" sz="1400"/>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345"/>
          <p:cNvSpPr txBox="1"/>
          <p:nvPr>
            <p:ph type="title"/>
          </p:nvPr>
        </p:nvSpPr>
        <p:spPr>
          <a:xfrm>
            <a:off x="4469522" y="285750"/>
            <a:ext cx="7886701" cy="649701"/>
          </a:xfrm>
          <a:prstGeom prst="rect">
            <a:avLst/>
          </a:prstGeom>
        </p:spPr>
        <p:txBody>
          <a:bodyPr/>
          <a:lstStyle/>
          <a:p>
            <a:pPr/>
            <a:r>
              <a:t>Public and private keys with ECC</a:t>
            </a:r>
          </a:p>
        </p:txBody>
      </p:sp>
      <p:sp>
        <p:nvSpPr>
          <p:cNvPr id="162"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-----BEGIN EC PARAMETERS-----</a:t>
            </a:r>
          </a:p>
          <a:p>
            <a:pPr defTabSz="762000">
              <a:defRPr b="1" sz="1400"/>
            </a:pPr>
            <a:r>
              <a:t>BgUrgQQACg==</a:t>
            </a:r>
          </a:p>
          <a:p>
            <a:pPr defTabSz="762000">
              <a:defRPr b="1" sz="1400"/>
            </a:pPr>
            <a:r>
              <a:t>-----END EC PARAMETERS-----</a:t>
            </a:r>
          </a:p>
          <a:p>
            <a:pPr defTabSz="762000">
              <a:defRPr b="1" sz="1400"/>
            </a:pPr>
            <a:r>
              <a:t>-----BEGIN EC PRIVATE KEY-----</a:t>
            </a:r>
          </a:p>
          <a:p>
            <a:pPr defTabSz="762000">
              <a:defRPr b="1" sz="1400"/>
            </a:pPr>
            <a:r>
              <a:t>MHQCAQEEIEa56GG2PTUJyIt4FydaMNItYsjNj6ZIbd7jXvDY4ElfoAcGBSuBBAAK</a:t>
            </a:r>
          </a:p>
          <a:p>
            <a:pPr defTabSz="762000">
              <a:defRPr b="1" sz="1400"/>
            </a:pPr>
            <a:r>
              <a:t>oUQDQgAEJQDn8/vd8oQpA/VE3ch0lM6VAprOTiV9VLp38rwfOog3qUYcTxxX/sxJ</a:t>
            </a:r>
          </a:p>
          <a:p>
            <a:pPr defTabSz="762000">
              <a:defRPr b="1" sz="1400"/>
            </a:pPr>
            <a:r>
              <a:t>l1M4HncqEopYIKkkovoFFi62Yph6nw==</a:t>
            </a:r>
          </a:p>
          <a:p>
            <a:pPr defTabSz="762000">
              <a:defRPr b="1" sz="1400"/>
            </a:pPr>
            <a:r>
              <a:t>-----END EC PRIVATE KEY-----</a:t>
            </a:r>
          </a:p>
          <a:p>
            <a:pPr defTabSz="762000">
              <a:defRPr b="1" sz="1400"/>
            </a:pPr>
            <a:r>
              <a:t>Private-Key: (256 bit)</a:t>
            </a:r>
          </a:p>
          <a:p>
            <a:pPr defTabSz="762000">
              <a:defRPr b="1" sz="1400"/>
            </a:pPr>
            <a:r>
              <a:t>priv:</a:t>
            </a:r>
          </a:p>
          <a:p>
            <a:pPr defTabSz="762000">
              <a:defRPr b="1" sz="1400"/>
            </a:pPr>
            <a:r>
              <a:t>    34:7c:b7:89:8c:d9:5f:eb:00:73:94:3e:bc:b9:97:</a:t>
            </a:r>
          </a:p>
          <a:p>
            <a:pPr defTabSz="762000">
              <a:defRPr b="1" sz="1400"/>
            </a:pPr>
            <a:r>
              <a:t>    89:67:ef:e7:f5:04:ba:04:a3:1b:4f:ec:b0:63:1c:</a:t>
            </a:r>
          </a:p>
          <a:p>
            <a:pPr defTabSz="762000">
              <a:defRPr b="1" sz="1400"/>
            </a:pPr>
            <a:r>
              <a:t>    66:10</a:t>
            </a:r>
          </a:p>
          <a:p>
            <a:pPr defTabSz="762000">
              <a:defRPr b="1" sz="1400"/>
            </a:pPr>
            <a:r>
              <a:t>pub: </a:t>
            </a:r>
          </a:p>
          <a:p>
            <a:pPr defTabSz="762000">
              <a:defRPr b="1" sz="1400"/>
            </a:pPr>
            <a:r>
              <a:t>    04:29:b0:50:38:a6:32:fc:89:a1:2b:65:80:7b:14:</a:t>
            </a:r>
          </a:p>
          <a:p>
            <a:pPr defTabSz="762000">
              <a:defRPr b="1" sz="1400"/>
            </a:pPr>
            <a:r>
              <a:t>    8e:20:f3:03:2a:34:85:1f:3a:63:1a:fc:30:96:83:</a:t>
            </a:r>
          </a:p>
          <a:p>
            <a:pPr defTabSz="762000">
              <a:defRPr b="1" sz="1400"/>
            </a:pPr>
            <a:r>
              <a:t>    c0:e0:b7:72:77:17:cf:0c:53:2f:b9:e9:48:de:c2:</a:t>
            </a:r>
          </a:p>
          <a:p>
            <a:pPr defTabSz="762000">
              <a:defRPr b="1" sz="1400"/>
            </a:pPr>
            <a:r>
              <a:t>    70:1c:74:12:8d:04:8d:18:55:af:34:ff:9b:0b:a4:</a:t>
            </a:r>
          </a:p>
          <a:p>
            <a:pPr defTabSz="762000">
              <a:defRPr b="1" sz="1400"/>
            </a:pPr>
            <a:r>
              <a:t>    8a:bb:1d:3b:b9</a:t>
            </a:r>
          </a:p>
          <a:p>
            <a:pPr defTabSz="762000">
              <a:defRPr b="1" sz="1400"/>
            </a:pPr>
            <a:r>
              <a:t>ASN1 OID: secp256k1</a:t>
            </a:r>
          </a:p>
          <a:p>
            <a:pPr defTabSz="762000">
              <a:defRPr b="1" sz="1400"/>
            </a:pPr>
            <a:r>
              <a:t>Field Type: prime-field</a:t>
            </a:r>
          </a:p>
        </p:txBody>
      </p:sp>
      <p:sp>
        <p:nvSpPr>
          <p:cNvPr id="163"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p>
          <a:p>
            <a:pPr defTabSz="762000">
              <a:defRPr b="1" sz="1400"/>
            </a:pPr>
            <a:r>
              <a:t>Prime:</a:t>
            </a:r>
          </a:p>
          <a:p>
            <a:pPr defTabSz="762000">
              <a:defRPr b="1" sz="1400"/>
            </a:pPr>
            <a:r>
              <a:t>    00:ff:ff:ff:ff:ff:ff:ff:ff:ff:ff:ff:ff:ff:ff:</a:t>
            </a:r>
          </a:p>
          <a:p>
            <a:pPr defTabSz="762000">
              <a:defRPr b="1" sz="1400"/>
            </a:pPr>
            <a:r>
              <a:t>    ff:ff:ff:ff:ff:ff:ff:ff:ff:ff:ff:ff:ff:fe:ff:</a:t>
            </a:r>
          </a:p>
          <a:p>
            <a:pPr defTabSz="762000">
              <a:defRPr b="1" sz="1400"/>
            </a:pPr>
            <a:r>
              <a:t>    ff:fc:2f</a:t>
            </a:r>
          </a:p>
          <a:p>
            <a:pPr defTabSz="762000">
              <a:defRPr b="1" sz="1400"/>
            </a:pPr>
            <a:r>
              <a:t>A:    0</a:t>
            </a:r>
          </a:p>
          <a:p>
            <a:pPr defTabSz="762000">
              <a:defRPr b="1" sz="1400"/>
            </a:pPr>
            <a:r>
              <a:t>B:    7 (0x7)</a:t>
            </a:r>
          </a:p>
          <a:p>
            <a:pPr defTabSz="762000">
              <a:defRPr b="1" sz="1400"/>
            </a:pPr>
            <a:r>
              <a:t>Generator (uncompressed):</a:t>
            </a:r>
          </a:p>
          <a:p>
            <a:pPr defTabSz="762000">
              <a:defRPr b="1" sz="1400"/>
            </a:pPr>
            <a:r>
              <a:t>    04:79:be:66:7e:f9:dc:bb:ac:55:a0:62:95:ce:87:</a:t>
            </a:r>
          </a:p>
          <a:p>
            <a:pPr defTabSz="762000">
              <a:defRPr b="1" sz="1400"/>
            </a:pPr>
            <a:r>
              <a:t>    0b:07:02:9b:fc:db:2d:ce:28:d9:59:f2:81:5b:16:</a:t>
            </a:r>
          </a:p>
          <a:p>
            <a:pPr defTabSz="762000">
              <a:defRPr b="1" sz="1400"/>
            </a:pPr>
            <a:r>
              <a:t>    f8:17:98:48:3a:da:77:26:a3:c4:65:5d:a4:fb:fc:</a:t>
            </a:r>
          </a:p>
          <a:p>
            <a:pPr defTabSz="762000">
              <a:defRPr b="1" sz="1400"/>
            </a:pPr>
            <a:r>
              <a:t>    0e:11:08:a8:fd:17:b4:48:a6:85:54:19:9c:47:d0:</a:t>
            </a:r>
          </a:p>
          <a:p>
            <a:pPr defTabSz="762000">
              <a:defRPr b="1" sz="1400"/>
            </a:pPr>
            <a:r>
              <a:t>    8f:fb:10:d4:b8</a:t>
            </a:r>
          </a:p>
          <a:p>
            <a:pPr defTabSz="762000">
              <a:defRPr b="1" sz="1400"/>
            </a:pPr>
            <a:r>
              <a:t>Order: </a:t>
            </a:r>
          </a:p>
          <a:p>
            <a:pPr defTabSz="762000">
              <a:defRPr b="1" sz="1400"/>
            </a:pPr>
            <a:r>
              <a:t>    00:ff:ff:ff:ff:ff:ff:ff:ff:ff:ff:ff:ff:ff:ff:</a:t>
            </a:r>
          </a:p>
          <a:p>
            <a:pPr defTabSz="762000">
              <a:defRPr b="1" sz="1400"/>
            </a:pPr>
            <a:r>
              <a:t>    ff:fe:ba:ae:dc:e6:af:48:a0:3b:bf:d2:5e:8c:d0:</a:t>
            </a:r>
          </a:p>
          <a:p>
            <a:pPr defTabSz="762000">
              <a:defRPr b="1" sz="1400"/>
            </a:pPr>
            <a:r>
              <a:t>    36:41:41</a:t>
            </a:r>
          </a:p>
          <a:p>
            <a:pPr defTabSz="762000">
              <a:defRPr b="1" sz="1400"/>
            </a:pPr>
            <a:r>
              <a:t>Cofactor:  1 (0x1)</a:t>
            </a:r>
          </a:p>
        </p:txBody>
      </p:sp>
      <p:sp>
        <p:nvSpPr>
          <p:cNvPr id="164"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345"/>
          <p:cNvSpPr txBox="1"/>
          <p:nvPr>
            <p:ph type="title"/>
          </p:nvPr>
        </p:nvSpPr>
        <p:spPr>
          <a:prstGeom prst="rect">
            <a:avLst/>
          </a:prstGeom>
        </p:spPr>
        <p:txBody>
          <a:bodyPr/>
          <a:lstStyle/>
          <a:p>
            <a:pPr/>
            <a:r>
              <a:t>ECDH</a:t>
            </a:r>
          </a:p>
        </p:txBody>
      </p:sp>
      <p:sp>
        <p:nvSpPr>
          <p:cNvPr id="167" name="Text Placeholder 1"/>
          <p:cNvSpPr txBox="1"/>
          <p:nvPr>
            <p:ph type="body" idx="1"/>
          </p:nvPr>
        </p:nvSpPr>
        <p:spPr>
          <a:prstGeom prst="rect">
            <a:avLst/>
          </a:prstGeom>
        </p:spPr>
        <p:txBody>
          <a:bodyPr/>
          <a:lstStyle/>
          <a:p>
            <a:pPr/>
          </a:p>
        </p:txBody>
      </p:sp>
      <p:pic>
        <p:nvPicPr>
          <p:cNvPr id="168" name="Picture 3" descr="Picture 3"/>
          <p:cNvPicPr>
            <a:picLocks noChangeAspect="1"/>
          </p:cNvPicPr>
          <p:nvPr/>
        </p:nvPicPr>
        <p:blipFill>
          <a:blip r:embed="rId2">
            <a:extLst/>
          </a:blip>
          <a:stretch>
            <a:fillRect/>
          </a:stretch>
        </p:blipFill>
        <p:spPr>
          <a:xfrm>
            <a:off x="971550" y="457200"/>
            <a:ext cx="7458075" cy="497205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71"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74"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grpSp>
        <p:nvGrpSpPr>
          <p:cNvPr id="177" name="image.png"/>
          <p:cNvGrpSpPr/>
          <p:nvPr/>
        </p:nvGrpSpPr>
        <p:grpSpPr>
          <a:xfrm>
            <a:off x="284161" y="874711"/>
            <a:ext cx="8836027" cy="4692653"/>
            <a:chOff x="0" y="0"/>
            <a:chExt cx="8836025" cy="4692651"/>
          </a:xfrm>
        </p:grpSpPr>
        <p:pic>
          <p:nvPicPr>
            <p:cNvPr id="175" name="image.png" descr="image.png"/>
            <p:cNvPicPr>
              <a:picLocks noChangeAspect="1"/>
            </p:cNvPicPr>
            <p:nvPr/>
          </p:nvPicPr>
          <p:blipFill>
            <a:blip r:embed="rId3">
              <a:extLst/>
            </a:blip>
            <a:stretch>
              <a:fillRect/>
            </a:stretch>
          </p:blipFill>
          <p:spPr>
            <a:xfrm>
              <a:off x="203200" y="203200"/>
              <a:ext cx="8429626" cy="4248152"/>
            </a:xfrm>
            <a:prstGeom prst="rect">
              <a:avLst/>
            </a:prstGeom>
            <a:ln w="12700" cap="flat">
              <a:noFill/>
              <a:miter lim="400000"/>
            </a:ln>
            <a:effectLst/>
          </p:spPr>
        </p:pic>
        <p:pic>
          <p:nvPicPr>
            <p:cNvPr id="176" name="image.png" descr="image.png"/>
            <p:cNvPicPr>
              <a:picLocks noChangeAspect="1"/>
            </p:cNvPicPr>
            <p:nvPr/>
          </p:nvPicPr>
          <p:blipFill>
            <a:blip r:embed="rId4">
              <a:extLst/>
            </a:blip>
            <a:stretch>
              <a:fillRect/>
            </a:stretch>
          </p:blipFill>
          <p:spPr>
            <a:xfrm>
              <a:off x="0" y="-1"/>
              <a:ext cx="8836026" cy="469265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1000" fill="hold"/>
                                        <p:tgtEl>
                                          <p:spTgt spid="177"/>
                                        </p:tgtEl>
                                        <p:attrNameLst>
                                          <p:attrName>ppt_x</p:attrName>
                                        </p:attrNameLst>
                                      </p:cBhvr>
                                      <p:tavLst>
                                        <p:tav tm="0">
                                          <p:val>
                                            <p:strVal val="0-#ppt_w/2"/>
                                          </p:val>
                                        </p:tav>
                                        <p:tav tm="100000">
                                          <p:val>
                                            <p:strVal val="#ppt_x"/>
                                          </p:val>
                                        </p:tav>
                                      </p:tavLst>
                                    </p:anim>
                                    <p:anim calcmode="lin" valueType="num">
                                      <p:cBhvr>
                                        <p:cTn id="8"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8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83"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84" name="image.tif" descr="image.tif"/>
          <p:cNvPicPr>
            <a:picLocks noChangeAspect="1"/>
          </p:cNvPicPr>
          <p:nvPr/>
        </p:nvPicPr>
        <p:blipFill>
          <a:blip r:embed="rId2">
            <a:extLst/>
          </a:blip>
          <a:stretch>
            <a:fillRect/>
          </a:stretch>
        </p:blipFill>
        <p:spPr>
          <a:xfrm>
            <a:off x="611187" y="490537"/>
            <a:ext cx="6732588" cy="5200651"/>
          </a:xfrm>
          <a:prstGeom prst="rect">
            <a:avLst/>
          </a:prstGeom>
          <a:ln w="12700">
            <a:miter lim="400000"/>
          </a:ln>
        </p:spPr>
      </p:pic>
      <p:sp>
        <p:nvSpPr>
          <p:cNvPr id="185"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000">
                <a:solidFill>
                  <a:srgbClr val="C00000"/>
                </a:solidFill>
              </a:defRPr>
            </a:lvl1pPr>
          </a:lstStyle>
          <a:p>
            <a:pPr/>
            <a:r>
              <a:t>Key Exchange with Public Key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8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345"/>
          <p:cNvSpPr txBox="1"/>
          <p:nvPr>
            <p:ph type="title"/>
          </p:nvPr>
        </p:nvSpPr>
        <p:spPr>
          <a:prstGeom prst="rect">
            <a:avLst/>
          </a:prstGeom>
        </p:spPr>
        <p:txBody>
          <a:bodyPr/>
          <a:lstStyle/>
          <a:p>
            <a:pPr/>
            <a:r>
              <a:t>Trust Infrastructures</a:t>
            </a:r>
          </a:p>
        </p:txBody>
      </p:sp>
      <p:pic>
        <p:nvPicPr>
          <p:cNvPr id="191" name="Picture 2" descr="Picture 2"/>
          <p:cNvPicPr>
            <a:picLocks noChangeAspect="1"/>
          </p:cNvPicPr>
          <p:nvPr/>
        </p:nvPicPr>
        <p:blipFill>
          <a:blip r:embed="rId2">
            <a:extLst/>
          </a:blip>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345"/>
          <p:cNvSpPr txBox="1"/>
          <p:nvPr>
            <p:ph type="title"/>
          </p:nvPr>
        </p:nvSpPr>
        <p:spPr>
          <a:prstGeom prst="rect">
            <a:avLst/>
          </a:prstGeom>
        </p:spPr>
        <p:txBody>
          <a:bodyPr/>
          <a:lstStyle/>
          <a:p>
            <a:pPr/>
            <a:r>
              <a:t>Trust Infrastructures</a:t>
            </a:r>
          </a:p>
        </p:txBody>
      </p:sp>
      <p:pic>
        <p:nvPicPr>
          <p:cNvPr id="194" name="Picture 1" descr="Picture 1"/>
          <p:cNvPicPr>
            <a:picLocks noChangeAspect="1"/>
          </p:cNvPicPr>
          <p:nvPr/>
        </p:nvPicPr>
        <p:blipFill>
          <a:blip r:embed="rId2">
            <a:extLst/>
          </a:blip>
          <a:stretch>
            <a:fillRect/>
          </a:stretch>
        </p:blipFill>
        <p:spPr>
          <a:xfrm>
            <a:off x="3943350" y="285750"/>
            <a:ext cx="4507191" cy="5143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 name="Image" descr="Image"/>
          <p:cNvPicPr>
            <a:picLocks noChangeAspect="1"/>
          </p:cNvPicPr>
          <p:nvPr/>
        </p:nvPicPr>
        <p:blipFill>
          <a:blip r:embed="rId2">
            <a:extLst/>
          </a:blip>
          <a:stretch>
            <a:fillRect/>
          </a:stretch>
        </p:blipFill>
        <p:spPr>
          <a:xfrm>
            <a:off x="80870" y="2443010"/>
            <a:ext cx="1637021" cy="2250220"/>
          </a:xfrm>
          <a:prstGeom prst="rect">
            <a:avLst/>
          </a:prstGeom>
          <a:ln w="12700">
            <a:miter lim="400000"/>
          </a:ln>
        </p:spPr>
      </p:pic>
      <p:grpSp>
        <p:nvGrpSpPr>
          <p:cNvPr id="58" name="Image"/>
          <p:cNvGrpSpPr/>
          <p:nvPr/>
        </p:nvGrpSpPr>
        <p:grpSpPr>
          <a:xfrm>
            <a:off x="1509975" y="1108006"/>
            <a:ext cx="6244433" cy="4039160"/>
            <a:chOff x="0" y="0"/>
            <a:chExt cx="6244432" cy="4039159"/>
          </a:xfrm>
        </p:grpSpPr>
        <p:pic>
          <p:nvPicPr>
            <p:cNvPr id="57" name="Image" descr="Image"/>
            <p:cNvPicPr>
              <a:picLocks noChangeAspect="1"/>
            </p:cNvPicPr>
            <p:nvPr/>
          </p:nvPicPr>
          <p:blipFill>
            <a:blip r:embed="rId3">
              <a:extLst/>
            </a:blip>
            <a:stretch>
              <a:fillRect/>
            </a:stretch>
          </p:blipFill>
          <p:spPr>
            <a:xfrm>
              <a:off x="76200" y="76200"/>
              <a:ext cx="6092033" cy="3874060"/>
            </a:xfrm>
            <a:prstGeom prst="rect">
              <a:avLst/>
            </a:prstGeom>
            <a:ln>
              <a:noFill/>
            </a:ln>
            <a:effectLst/>
          </p:spPr>
        </p:pic>
        <p:pic>
          <p:nvPicPr>
            <p:cNvPr id="56" name="Image" descr="Image"/>
            <p:cNvPicPr>
              <a:picLocks noChangeAspect="0"/>
            </p:cNvPicPr>
            <p:nvPr/>
          </p:nvPicPr>
          <p:blipFill>
            <a:blip r:embed="rId4">
              <a:extLst/>
            </a:blip>
            <a:stretch>
              <a:fillRect/>
            </a:stretch>
          </p:blipFill>
          <p:spPr>
            <a:xfrm>
              <a:off x="0" y="0"/>
              <a:ext cx="6244433" cy="4039160"/>
            </a:xfrm>
            <a:prstGeom prst="rect">
              <a:avLst/>
            </a:prstGeom>
            <a:effectLst/>
          </p:spPr>
        </p:pic>
      </p:grpSp>
      <p:sp>
        <p:nvSpPr>
          <p:cNvPr id="59" name="Crypto Wars"/>
          <p:cNvSpPr txBox="1"/>
          <p:nvPr>
            <p:ph type="title"/>
          </p:nvPr>
        </p:nvSpPr>
        <p:spPr>
          <a:xfrm>
            <a:off x="57608" y="315227"/>
            <a:ext cx="4436270" cy="365457"/>
          </a:xfrm>
          <a:prstGeom prst="rect">
            <a:avLst/>
          </a:prstGeom>
        </p:spPr>
        <p:txBody>
          <a:bodyPr/>
          <a:lstStyle>
            <a:lvl1pPr defTabSz="701040">
              <a:defRPr sz="2576"/>
            </a:lvl1pPr>
          </a:lstStyle>
          <a:p>
            <a:pPr/>
            <a:r>
              <a:t>Crypto Wars</a:t>
            </a:r>
          </a:p>
        </p:txBody>
      </p:sp>
      <p:grpSp>
        <p:nvGrpSpPr>
          <p:cNvPr id="62" name="Screen Shot 2017-10-11 at 21.25.14.png"/>
          <p:cNvGrpSpPr/>
          <p:nvPr/>
        </p:nvGrpSpPr>
        <p:grpSpPr>
          <a:xfrm>
            <a:off x="1260235" y="1099720"/>
            <a:ext cx="3615340" cy="3521563"/>
            <a:chOff x="0" y="0"/>
            <a:chExt cx="3615339" cy="3521562"/>
          </a:xfrm>
        </p:grpSpPr>
        <p:pic>
          <p:nvPicPr>
            <p:cNvPr id="61" name="Screen Shot 2017-10-11 at 21.25.14.png" descr="Screen Shot 2017-10-11 at 21.25.14.png"/>
            <p:cNvPicPr>
              <a:picLocks noChangeAspect="1"/>
            </p:cNvPicPr>
            <p:nvPr/>
          </p:nvPicPr>
          <p:blipFill>
            <a:blip r:embed="rId5">
              <a:extLst/>
            </a:blip>
            <a:stretch>
              <a:fillRect/>
            </a:stretch>
          </p:blipFill>
          <p:spPr>
            <a:xfrm>
              <a:off x="50800" y="50800"/>
              <a:ext cx="3513740" cy="3407263"/>
            </a:xfrm>
            <a:prstGeom prst="rect">
              <a:avLst/>
            </a:prstGeom>
            <a:ln>
              <a:noFill/>
            </a:ln>
            <a:effectLst/>
          </p:spPr>
        </p:pic>
        <p:pic>
          <p:nvPicPr>
            <p:cNvPr id="60" name="Screen Shot 2017-10-11 at 21.25.14.png" descr="Screen Shot 2017-10-11 at 21.25.14.png"/>
            <p:cNvPicPr>
              <a:picLocks noChangeAspect="0"/>
            </p:cNvPicPr>
            <p:nvPr/>
          </p:nvPicPr>
          <p:blipFill>
            <a:blip r:embed="rId6">
              <a:extLst/>
            </a:blip>
            <a:stretch>
              <a:fillRect/>
            </a:stretch>
          </p:blipFill>
          <p:spPr>
            <a:xfrm>
              <a:off x="0" y="0"/>
              <a:ext cx="3615340" cy="3521563"/>
            </a:xfrm>
            <a:prstGeom prst="rect">
              <a:avLst/>
            </a:prstGeom>
            <a:effectLst/>
          </p:spPr>
        </p:pic>
      </p:grpSp>
      <p:grpSp>
        <p:nvGrpSpPr>
          <p:cNvPr id="65" name="Screen Shot 2017-10-11 at 21.26.41.png"/>
          <p:cNvGrpSpPr/>
          <p:nvPr/>
        </p:nvGrpSpPr>
        <p:grpSpPr>
          <a:xfrm>
            <a:off x="4099718" y="2099468"/>
            <a:ext cx="2230439" cy="1507333"/>
            <a:chOff x="0" y="0"/>
            <a:chExt cx="2230437" cy="1507331"/>
          </a:xfrm>
        </p:grpSpPr>
        <p:pic>
          <p:nvPicPr>
            <p:cNvPr id="64" name="Screen Shot 2017-10-11 at 21.26.41.png" descr="Screen Shot 2017-10-11 at 21.26.41.png"/>
            <p:cNvPicPr>
              <a:picLocks noChangeAspect="1"/>
            </p:cNvPicPr>
            <p:nvPr/>
          </p:nvPicPr>
          <p:blipFill>
            <a:blip r:embed="rId7">
              <a:extLst/>
            </a:blip>
            <a:stretch>
              <a:fillRect/>
            </a:stretch>
          </p:blipFill>
          <p:spPr>
            <a:xfrm>
              <a:off x="50800" y="50800"/>
              <a:ext cx="2128838" cy="1393032"/>
            </a:xfrm>
            <a:prstGeom prst="rect">
              <a:avLst/>
            </a:prstGeom>
            <a:ln>
              <a:noFill/>
            </a:ln>
            <a:effectLst/>
          </p:spPr>
        </p:pic>
        <p:pic>
          <p:nvPicPr>
            <p:cNvPr id="63" name="Screen Shot 2017-10-11 at 21.26.41.png" descr="Screen Shot 2017-10-11 at 21.26.41.png"/>
            <p:cNvPicPr>
              <a:picLocks noChangeAspect="0"/>
            </p:cNvPicPr>
            <p:nvPr/>
          </p:nvPicPr>
          <p:blipFill>
            <a:blip r:embed="rId8">
              <a:extLst/>
            </a:blip>
            <a:stretch>
              <a:fillRect/>
            </a:stretch>
          </p:blipFill>
          <p:spPr>
            <a:xfrm>
              <a:off x="0" y="0"/>
              <a:ext cx="2230438" cy="1507332"/>
            </a:xfrm>
            <a:prstGeom prst="rect">
              <a:avLst/>
            </a:prstGeom>
            <a:effectLst/>
          </p:spPr>
        </p:pic>
      </p:grpSp>
      <p:grpSp>
        <p:nvGrpSpPr>
          <p:cNvPr id="68" name="Screen Shot 2017-10-11 at 22.13.16.png"/>
          <p:cNvGrpSpPr/>
          <p:nvPr/>
        </p:nvGrpSpPr>
        <p:grpSpPr>
          <a:xfrm>
            <a:off x="1665648" y="983257"/>
            <a:ext cx="4059238" cy="3750470"/>
            <a:chOff x="0" y="0"/>
            <a:chExt cx="4059237" cy="3750468"/>
          </a:xfrm>
        </p:grpSpPr>
        <p:pic>
          <p:nvPicPr>
            <p:cNvPr id="67" name="Screen Shot 2017-10-11 at 22.13.16.png" descr="Screen Shot 2017-10-11 at 22.13.16.png"/>
            <p:cNvPicPr>
              <a:picLocks noChangeAspect="1"/>
            </p:cNvPicPr>
            <p:nvPr/>
          </p:nvPicPr>
          <p:blipFill>
            <a:blip r:embed="rId9">
              <a:extLst/>
            </a:blip>
            <a:stretch>
              <a:fillRect/>
            </a:stretch>
          </p:blipFill>
          <p:spPr>
            <a:xfrm>
              <a:off x="50800" y="50800"/>
              <a:ext cx="3957638" cy="3636169"/>
            </a:xfrm>
            <a:prstGeom prst="rect">
              <a:avLst/>
            </a:prstGeom>
            <a:ln>
              <a:noFill/>
            </a:ln>
            <a:effectLst/>
          </p:spPr>
        </p:pic>
        <p:pic>
          <p:nvPicPr>
            <p:cNvPr id="66" name="Screen Shot 2017-10-11 at 22.13.16.png" descr="Screen Shot 2017-10-11 at 22.13.16.png"/>
            <p:cNvPicPr>
              <a:picLocks noChangeAspect="0"/>
            </p:cNvPicPr>
            <p:nvPr/>
          </p:nvPicPr>
          <p:blipFill>
            <a:blip r:embed="rId10">
              <a:extLst/>
            </a:blip>
            <a:stretch>
              <a:fillRect/>
            </a:stretch>
          </p:blipFill>
          <p:spPr>
            <a:xfrm>
              <a:off x="0" y="0"/>
              <a:ext cx="4059238" cy="3750469"/>
            </a:xfrm>
            <a:prstGeom prst="rect">
              <a:avLst/>
            </a:prstGeom>
            <a:effectLst/>
          </p:spPr>
        </p:pic>
      </p:grpSp>
      <p:grpSp>
        <p:nvGrpSpPr>
          <p:cNvPr id="71" name="Screen Shot 2017-10-11 at 22.14.00.png"/>
          <p:cNvGrpSpPr/>
          <p:nvPr/>
        </p:nvGrpSpPr>
        <p:grpSpPr>
          <a:xfrm>
            <a:off x="1795740" y="798231"/>
            <a:ext cx="3799054" cy="3750470"/>
            <a:chOff x="0" y="0"/>
            <a:chExt cx="3799052" cy="3750468"/>
          </a:xfrm>
        </p:grpSpPr>
        <p:pic>
          <p:nvPicPr>
            <p:cNvPr id="70" name="Screen Shot 2017-10-11 at 22.14.00.png" descr="Screen Shot 2017-10-11 at 22.14.00.png"/>
            <p:cNvPicPr>
              <a:picLocks noChangeAspect="1"/>
            </p:cNvPicPr>
            <p:nvPr/>
          </p:nvPicPr>
          <p:blipFill>
            <a:blip r:embed="rId11">
              <a:extLst/>
            </a:blip>
            <a:stretch>
              <a:fillRect/>
            </a:stretch>
          </p:blipFill>
          <p:spPr>
            <a:xfrm>
              <a:off x="50800" y="50800"/>
              <a:ext cx="3697453" cy="3636169"/>
            </a:xfrm>
            <a:prstGeom prst="rect">
              <a:avLst/>
            </a:prstGeom>
            <a:ln>
              <a:noFill/>
            </a:ln>
            <a:effectLst/>
          </p:spPr>
        </p:pic>
        <p:pic>
          <p:nvPicPr>
            <p:cNvPr id="69" name="Screen Shot 2017-10-11 at 22.14.00.png" descr="Screen Shot 2017-10-11 at 22.14.00.png"/>
            <p:cNvPicPr>
              <a:picLocks noChangeAspect="0"/>
            </p:cNvPicPr>
            <p:nvPr/>
          </p:nvPicPr>
          <p:blipFill>
            <a:blip r:embed="rId12">
              <a:extLst/>
            </a:blip>
            <a:stretch>
              <a:fillRect/>
            </a:stretch>
          </p:blipFill>
          <p:spPr>
            <a:xfrm>
              <a:off x="0" y="0"/>
              <a:ext cx="3799053" cy="3750469"/>
            </a:xfrm>
            <a:prstGeom prst="rect">
              <a:avLst/>
            </a:prstGeom>
            <a:effectLst/>
          </p:spPr>
        </p:pic>
      </p:grpSp>
      <p:grpSp>
        <p:nvGrpSpPr>
          <p:cNvPr id="74" name="Screen Shot 2017-10-11 at 22.14.53.png"/>
          <p:cNvGrpSpPr/>
          <p:nvPr/>
        </p:nvGrpSpPr>
        <p:grpSpPr>
          <a:xfrm>
            <a:off x="1295995" y="982373"/>
            <a:ext cx="5727459" cy="3658201"/>
            <a:chOff x="0" y="0"/>
            <a:chExt cx="5727457" cy="3658199"/>
          </a:xfrm>
        </p:grpSpPr>
        <p:pic>
          <p:nvPicPr>
            <p:cNvPr id="73" name="Screen Shot 2017-10-11 at 22.14.53.png" descr="Screen Shot 2017-10-11 at 22.14.53.png"/>
            <p:cNvPicPr>
              <a:picLocks noChangeAspect="1"/>
            </p:cNvPicPr>
            <p:nvPr/>
          </p:nvPicPr>
          <p:blipFill>
            <a:blip r:embed="rId13">
              <a:extLst/>
            </a:blip>
            <a:stretch>
              <a:fillRect/>
            </a:stretch>
          </p:blipFill>
          <p:spPr>
            <a:xfrm>
              <a:off x="50800" y="50800"/>
              <a:ext cx="5625858" cy="3543900"/>
            </a:xfrm>
            <a:prstGeom prst="rect">
              <a:avLst/>
            </a:prstGeom>
            <a:ln>
              <a:noFill/>
            </a:ln>
            <a:effectLst/>
          </p:spPr>
        </p:pic>
        <p:pic>
          <p:nvPicPr>
            <p:cNvPr id="72" name="Screen Shot 2017-10-11 at 22.14.53.png" descr="Screen Shot 2017-10-11 at 22.14.53.png"/>
            <p:cNvPicPr>
              <a:picLocks noChangeAspect="0"/>
            </p:cNvPicPr>
            <p:nvPr/>
          </p:nvPicPr>
          <p:blipFill>
            <a:blip r:embed="rId14">
              <a:extLst/>
            </a:blip>
            <a:stretch>
              <a:fillRect/>
            </a:stretch>
          </p:blipFill>
          <p:spPr>
            <a:xfrm>
              <a:off x="0" y="0"/>
              <a:ext cx="5727458" cy="3658200"/>
            </a:xfrm>
            <a:prstGeom prst="rect">
              <a:avLst/>
            </a:prstGeom>
            <a:effectLst/>
          </p:spPr>
        </p:pic>
      </p:grpSp>
      <p:grpSp>
        <p:nvGrpSpPr>
          <p:cNvPr id="77" name="DOiBBuAW0AAr1te.jpg"/>
          <p:cNvGrpSpPr/>
          <p:nvPr/>
        </p:nvGrpSpPr>
        <p:grpSpPr>
          <a:xfrm>
            <a:off x="6449118" y="591169"/>
            <a:ext cx="2582018" cy="4523931"/>
            <a:chOff x="0" y="0"/>
            <a:chExt cx="2582016" cy="4523929"/>
          </a:xfrm>
        </p:grpSpPr>
        <p:pic>
          <p:nvPicPr>
            <p:cNvPr id="76" name="DOiBBuAW0AAr1te.jpg" descr="DOiBBuAW0AAr1te.jpg"/>
            <p:cNvPicPr>
              <a:picLocks noChangeAspect="1"/>
            </p:cNvPicPr>
            <p:nvPr/>
          </p:nvPicPr>
          <p:blipFill>
            <a:blip r:embed="rId15">
              <a:extLst/>
            </a:blip>
            <a:stretch>
              <a:fillRect/>
            </a:stretch>
          </p:blipFill>
          <p:spPr>
            <a:xfrm>
              <a:off x="50800" y="50800"/>
              <a:ext cx="2480417" cy="4409630"/>
            </a:xfrm>
            <a:prstGeom prst="rect">
              <a:avLst/>
            </a:prstGeom>
            <a:ln>
              <a:noFill/>
            </a:ln>
            <a:effectLst/>
          </p:spPr>
        </p:pic>
        <p:pic>
          <p:nvPicPr>
            <p:cNvPr id="75" name="DOiBBuAW0AAr1te.jpg" descr="DOiBBuAW0AAr1te.jpg"/>
            <p:cNvPicPr>
              <a:picLocks noChangeAspect="0"/>
            </p:cNvPicPr>
            <p:nvPr/>
          </p:nvPicPr>
          <p:blipFill>
            <a:blip r:embed="rId16">
              <a:extLst/>
            </a:blip>
            <a:stretch>
              <a:fillRect/>
            </a:stretch>
          </p:blipFill>
          <p:spPr>
            <a:xfrm>
              <a:off x="0" y="0"/>
              <a:ext cx="2582017" cy="4523930"/>
            </a:xfrm>
            <a:prstGeom prst="rect">
              <a:avLst/>
            </a:prstGeom>
            <a:effectLst/>
          </p:spPr>
        </p:pic>
      </p:grpSp>
      <p:grpSp>
        <p:nvGrpSpPr>
          <p:cNvPr id="80" name="Screen Shot 2017-11-19 at 16.00.08.png"/>
          <p:cNvGrpSpPr/>
          <p:nvPr/>
        </p:nvGrpSpPr>
        <p:grpSpPr>
          <a:xfrm>
            <a:off x="415717" y="836496"/>
            <a:ext cx="4367753" cy="1656864"/>
            <a:chOff x="0" y="0"/>
            <a:chExt cx="4367752" cy="1656863"/>
          </a:xfrm>
        </p:grpSpPr>
        <p:pic>
          <p:nvPicPr>
            <p:cNvPr id="79" name="Screen Shot 2017-11-19 at 16.00.08.png" descr="Screen Shot 2017-11-19 at 16.00.08.png"/>
            <p:cNvPicPr>
              <a:picLocks noChangeAspect="1"/>
            </p:cNvPicPr>
            <p:nvPr/>
          </p:nvPicPr>
          <p:blipFill>
            <a:blip r:embed="rId17">
              <a:extLst/>
            </a:blip>
            <a:stretch>
              <a:fillRect/>
            </a:stretch>
          </p:blipFill>
          <p:spPr>
            <a:xfrm>
              <a:off x="50800" y="50800"/>
              <a:ext cx="4266153" cy="1542564"/>
            </a:xfrm>
            <a:prstGeom prst="rect">
              <a:avLst/>
            </a:prstGeom>
            <a:ln>
              <a:noFill/>
            </a:ln>
            <a:effectLst/>
          </p:spPr>
        </p:pic>
        <p:pic>
          <p:nvPicPr>
            <p:cNvPr id="78" name="Screen Shot 2017-11-19 at 16.00.08.png" descr="Screen Shot 2017-11-19 at 16.00.08.png"/>
            <p:cNvPicPr>
              <a:picLocks noChangeAspect="0"/>
            </p:cNvPicPr>
            <p:nvPr/>
          </p:nvPicPr>
          <p:blipFill>
            <a:blip r:embed="rId18">
              <a:extLst/>
            </a:blip>
            <a:stretch>
              <a:fillRect/>
            </a:stretch>
          </p:blipFill>
          <p:spPr>
            <a:xfrm>
              <a:off x="0" y="0"/>
              <a:ext cx="4367753" cy="1656864"/>
            </a:xfrm>
            <a:prstGeom prst="rect">
              <a:avLst/>
            </a:prstGeom>
            <a:effectLst/>
          </p:spPr>
        </p:pic>
      </p:grpSp>
      <p:grpSp>
        <p:nvGrpSpPr>
          <p:cNvPr id="83" name="investigatory_powers_bill.jpg"/>
          <p:cNvGrpSpPr/>
          <p:nvPr/>
        </p:nvGrpSpPr>
        <p:grpSpPr>
          <a:xfrm>
            <a:off x="3081347" y="1396886"/>
            <a:ext cx="5727458" cy="2927230"/>
            <a:chOff x="0" y="0"/>
            <a:chExt cx="5727457" cy="2927228"/>
          </a:xfrm>
        </p:grpSpPr>
        <p:pic>
          <p:nvPicPr>
            <p:cNvPr id="82" name="investigatory_powers_bill.jpg" descr="investigatory_powers_bill.jpg"/>
            <p:cNvPicPr>
              <a:picLocks noChangeAspect="1"/>
            </p:cNvPicPr>
            <p:nvPr/>
          </p:nvPicPr>
          <p:blipFill>
            <a:blip r:embed="rId19">
              <a:extLst/>
            </a:blip>
            <a:stretch>
              <a:fillRect/>
            </a:stretch>
          </p:blipFill>
          <p:spPr>
            <a:xfrm>
              <a:off x="50800" y="50800"/>
              <a:ext cx="5625858" cy="2812929"/>
            </a:xfrm>
            <a:prstGeom prst="rect">
              <a:avLst/>
            </a:prstGeom>
            <a:ln>
              <a:noFill/>
            </a:ln>
            <a:effectLst/>
          </p:spPr>
        </p:pic>
        <p:pic>
          <p:nvPicPr>
            <p:cNvPr id="81" name="investigatory_powers_bill.jpg" descr="investigatory_powers_bill.jpg"/>
            <p:cNvPicPr>
              <a:picLocks noChangeAspect="0"/>
            </p:cNvPicPr>
            <p:nvPr/>
          </p:nvPicPr>
          <p:blipFill>
            <a:blip r:embed="rId20">
              <a:extLst/>
            </a:blip>
            <a:stretch>
              <a:fillRect/>
            </a:stretch>
          </p:blipFill>
          <p:spPr>
            <a:xfrm>
              <a:off x="0" y="0"/>
              <a:ext cx="5727458" cy="2927229"/>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2"/>
                                        </p:tgtEl>
                                        <p:attrNameLst>
                                          <p:attrName>style.visibility</p:attrName>
                                        </p:attrNameLst>
                                      </p:cBhvr>
                                      <p:to>
                                        <p:strVal val="visible"/>
                                      </p:to>
                                    </p:set>
                                    <p:anim calcmode="lin" valueType="num">
                                      <p:cBhvr>
                                        <p:cTn id="7" dur="1000" fill="hold"/>
                                        <p:tgtEl>
                                          <p:spTgt spid="62"/>
                                        </p:tgtEl>
                                        <p:attrNameLst>
                                          <p:attrName>ppt_x</p:attrName>
                                        </p:attrNameLst>
                                      </p:cBhvr>
                                      <p:tavLst>
                                        <p:tav tm="0">
                                          <p:val>
                                            <p:strVal val="0-#ppt_w/2"/>
                                          </p:val>
                                        </p:tav>
                                        <p:tav tm="100000">
                                          <p:val>
                                            <p:strVal val="#ppt_x"/>
                                          </p:val>
                                        </p:tav>
                                      </p:tavLst>
                                    </p:anim>
                                    <p:anim calcmode="lin" valueType="num">
                                      <p:cBhvr>
                                        <p:cTn id="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0-#ppt_w/2"/>
                                          </p:val>
                                        </p:tav>
                                        <p:tav tm="100000">
                                          <p:val>
                                            <p:strVal val="#ppt_x"/>
                                          </p:val>
                                        </p:tav>
                                      </p:tavLst>
                                    </p:anim>
                                    <p:anim calcmode="lin" valueType="num">
                                      <p:cBhvr>
                                        <p:cTn id="1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68"/>
                                        </p:tgtEl>
                                        <p:attrNameLst>
                                          <p:attrName>style.visibility</p:attrName>
                                        </p:attrNameLst>
                                      </p:cBhvr>
                                      <p:to>
                                        <p:strVal val="visible"/>
                                      </p:to>
                                    </p:set>
                                    <p:anim calcmode="lin" valueType="num">
                                      <p:cBhvr>
                                        <p:cTn id="19" dur="1000" fill="hold"/>
                                        <p:tgtEl>
                                          <p:spTgt spid="68"/>
                                        </p:tgtEl>
                                        <p:attrNameLst>
                                          <p:attrName>ppt_x</p:attrName>
                                        </p:attrNameLst>
                                      </p:cBhvr>
                                      <p:tavLst>
                                        <p:tav tm="0">
                                          <p:val>
                                            <p:strVal val="0-#ppt_w/2"/>
                                          </p:val>
                                        </p:tav>
                                        <p:tav tm="100000">
                                          <p:val>
                                            <p:strVal val="#ppt_x"/>
                                          </p:val>
                                        </p:tav>
                                      </p:tavLst>
                                    </p:anim>
                                    <p:anim calcmode="lin" valueType="num">
                                      <p:cBhvr>
                                        <p:cTn id="20"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71"/>
                                        </p:tgtEl>
                                        <p:attrNameLst>
                                          <p:attrName>style.visibility</p:attrName>
                                        </p:attrNameLst>
                                      </p:cBhvr>
                                      <p:to>
                                        <p:strVal val="visible"/>
                                      </p:to>
                                    </p:set>
                                    <p:anim calcmode="lin" valueType="num">
                                      <p:cBhvr>
                                        <p:cTn id="25" dur="1000" fill="hold"/>
                                        <p:tgtEl>
                                          <p:spTgt spid="71"/>
                                        </p:tgtEl>
                                        <p:attrNameLst>
                                          <p:attrName>ppt_x</p:attrName>
                                        </p:attrNameLst>
                                      </p:cBhvr>
                                      <p:tavLst>
                                        <p:tav tm="0">
                                          <p:val>
                                            <p:strVal val="0-#ppt_w/2"/>
                                          </p:val>
                                        </p:tav>
                                        <p:tav tm="100000">
                                          <p:val>
                                            <p:strVal val="#ppt_x"/>
                                          </p:val>
                                        </p:tav>
                                      </p:tavLst>
                                    </p:anim>
                                    <p:anim calcmode="lin" valueType="num">
                                      <p:cBhvr>
                                        <p:cTn id="26"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74"/>
                                        </p:tgtEl>
                                        <p:attrNameLst>
                                          <p:attrName>style.visibility</p:attrName>
                                        </p:attrNameLst>
                                      </p:cBhvr>
                                      <p:to>
                                        <p:strVal val="visible"/>
                                      </p:to>
                                    </p:set>
                                    <p:anim calcmode="lin" valueType="num">
                                      <p:cBhvr>
                                        <p:cTn id="31" dur="1000" fill="hold"/>
                                        <p:tgtEl>
                                          <p:spTgt spid="74"/>
                                        </p:tgtEl>
                                        <p:attrNameLst>
                                          <p:attrName>ppt_x</p:attrName>
                                        </p:attrNameLst>
                                      </p:cBhvr>
                                      <p:tavLst>
                                        <p:tav tm="0">
                                          <p:val>
                                            <p:strVal val="0-#ppt_w/2"/>
                                          </p:val>
                                        </p:tav>
                                        <p:tav tm="100000">
                                          <p:val>
                                            <p:strVal val="#ppt_x"/>
                                          </p:val>
                                        </p:tav>
                                      </p:tavLst>
                                    </p:anim>
                                    <p:anim calcmode="lin" valueType="num">
                                      <p:cBhvr>
                                        <p:cTn id="32"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77"/>
                                        </p:tgtEl>
                                        <p:attrNameLst>
                                          <p:attrName>style.visibility</p:attrName>
                                        </p:attrNameLst>
                                      </p:cBhvr>
                                      <p:to>
                                        <p:strVal val="visible"/>
                                      </p:to>
                                    </p:set>
                                    <p:anim calcmode="lin" valueType="num">
                                      <p:cBhvr>
                                        <p:cTn id="37" dur="1000" fill="hold"/>
                                        <p:tgtEl>
                                          <p:spTgt spid="77"/>
                                        </p:tgtEl>
                                        <p:attrNameLst>
                                          <p:attrName>ppt_x</p:attrName>
                                        </p:attrNameLst>
                                      </p:cBhvr>
                                      <p:tavLst>
                                        <p:tav tm="0">
                                          <p:val>
                                            <p:strVal val="0-#ppt_w/2"/>
                                          </p:val>
                                        </p:tav>
                                        <p:tav tm="100000">
                                          <p:val>
                                            <p:strVal val="#ppt_x"/>
                                          </p:val>
                                        </p:tav>
                                      </p:tavLst>
                                    </p:anim>
                                    <p:anim calcmode="lin" valueType="num">
                                      <p:cBhvr>
                                        <p:cTn id="38"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80"/>
                                        </p:tgtEl>
                                        <p:attrNameLst>
                                          <p:attrName>style.visibility</p:attrName>
                                        </p:attrNameLst>
                                      </p:cBhvr>
                                      <p:to>
                                        <p:strVal val="visible"/>
                                      </p:to>
                                    </p:set>
                                    <p:anim calcmode="lin" valueType="num">
                                      <p:cBhvr>
                                        <p:cTn id="43" dur="1000" fill="hold"/>
                                        <p:tgtEl>
                                          <p:spTgt spid="80"/>
                                        </p:tgtEl>
                                        <p:attrNameLst>
                                          <p:attrName>ppt_x</p:attrName>
                                        </p:attrNameLst>
                                      </p:cBhvr>
                                      <p:tavLst>
                                        <p:tav tm="0">
                                          <p:val>
                                            <p:strVal val="0-#ppt_w/2"/>
                                          </p:val>
                                        </p:tav>
                                        <p:tav tm="100000">
                                          <p:val>
                                            <p:strVal val="#ppt_x"/>
                                          </p:val>
                                        </p:tav>
                                      </p:tavLst>
                                    </p:anim>
                                    <p:anim calcmode="lin" valueType="num">
                                      <p:cBhvr>
                                        <p:cTn id="44"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83"/>
                                        </p:tgtEl>
                                        <p:attrNameLst>
                                          <p:attrName>style.visibility</p:attrName>
                                        </p:attrNameLst>
                                      </p:cBhvr>
                                      <p:to>
                                        <p:strVal val="visible"/>
                                      </p:to>
                                    </p:set>
                                    <p:anim calcmode="lin" valueType="num">
                                      <p:cBhvr>
                                        <p:cTn id="49" dur="1000" fill="hold"/>
                                        <p:tgtEl>
                                          <p:spTgt spid="83"/>
                                        </p:tgtEl>
                                        <p:attrNameLst>
                                          <p:attrName>ppt_x</p:attrName>
                                        </p:attrNameLst>
                                      </p:cBhvr>
                                      <p:tavLst>
                                        <p:tav tm="0">
                                          <p:val>
                                            <p:strVal val="0-#ppt_w/2"/>
                                          </p:val>
                                        </p:tav>
                                        <p:tav tm="100000">
                                          <p:val>
                                            <p:strVal val="#ppt_x"/>
                                          </p:val>
                                        </p:tav>
                                      </p:tavLst>
                                    </p:anim>
                                    <p:anim calcmode="lin" valueType="num">
                                      <p:cBhvr>
                                        <p:cTn id="5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 grpId="5"/>
      <p:bldP build="whole" bldLvl="1" animBg="1" rev="0" advAuto="0" spid="62" grpId="1"/>
      <p:bldP build="whole" bldLvl="1" animBg="1" rev="0" advAuto="0" spid="77" grpId="6"/>
      <p:bldP build="whole" bldLvl="1" animBg="1" rev="0" advAuto="0" spid="80" grpId="7"/>
      <p:bldP build="whole" bldLvl="1" animBg="1" rev="0" advAuto="0" spid="65" grpId="2"/>
      <p:bldP build="whole" bldLvl="1" animBg="1" rev="0" advAuto="0" spid="83" grpId="8"/>
      <p:bldP build="whole" bldLvl="1" animBg="1" rev="0" advAuto="0" spid="68" grpId="3"/>
      <p:bldP build="whole" bldLvl="1" animBg="1" rev="0" advAuto="0" spid="71" grpId="4"/>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345"/>
          <p:cNvSpPr txBox="1"/>
          <p:nvPr>
            <p:ph type="title"/>
          </p:nvPr>
        </p:nvSpPr>
        <p:spPr>
          <a:prstGeom prst="rect">
            <a:avLst/>
          </a:prstGeom>
        </p:spPr>
        <p:txBody>
          <a:bodyPr/>
          <a:lstStyle/>
          <a:p>
            <a:pPr/>
            <a:r>
              <a:t>Simple KDC</a:t>
            </a:r>
          </a:p>
        </p:txBody>
      </p:sp>
      <p:sp>
        <p:nvSpPr>
          <p:cNvPr id="197"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198" name="Picture 2" descr="Picture 2"/>
          <p:cNvPicPr>
            <a:picLocks noChangeAspect="1"/>
          </p:cNvPicPr>
          <p:nvPr/>
        </p:nvPicPr>
        <p:blipFill>
          <a:blip r:embed="rId3">
            <a:extLst/>
          </a:blip>
          <a:stretch>
            <a:fillRect/>
          </a:stretch>
        </p:blipFill>
        <p:spPr>
          <a:xfrm>
            <a:off x="1680881" y="824020"/>
            <a:ext cx="6547529" cy="4605230"/>
          </a:xfrm>
          <a:prstGeom prst="rect">
            <a:avLst/>
          </a:prstGeom>
          <a:ln w="12700">
            <a:miter lim="400000"/>
          </a:ln>
        </p:spPr>
      </p:pic>
      <p:sp>
        <p:nvSpPr>
          <p:cNvPr id="199"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p>
          <a:p>
            <a:pPr defTabSz="762000">
              <a:defRPr sz="1400"/>
            </a:pPr>
            <a:r>
              <a:t>rnd = random.randint(1,2**128) </a:t>
            </a:r>
          </a:p>
          <a:p>
            <a:pPr defTabSz="762000">
              <a:defRPr sz="1400"/>
            </a:pPr>
            <a:r>
              <a:t>keyB= hashlib.md5(str(rnd)).digest() </a:t>
            </a:r>
          </a:p>
          <a:p>
            <a:pPr defTabSz="762000">
              <a:defRPr sz="1400"/>
            </a:pPr>
          </a:p>
          <a:p>
            <a:pPr defTabSz="762000">
              <a:defRPr sz="1400"/>
            </a:pPr>
            <a:r>
              <a:t>print 'Long-term Key Alice=',binascii.hexlify(keyA) </a:t>
            </a:r>
          </a:p>
          <a:p>
            <a:pPr defTabSz="762000">
              <a:defRPr sz="1400"/>
            </a:pPr>
            <a:r>
              <a:t>print 'Long-term Key Bob=',binascii.hexlify(keyB) </a:t>
            </a:r>
          </a:p>
          <a:p>
            <a:pPr defTabSz="762000">
              <a:defRPr sz="1400"/>
            </a:pPr>
          </a:p>
          <a:p>
            <a:pPr defTabSz="762000">
              <a:defRPr sz="1400"/>
            </a:pPr>
            <a:r>
              <a:t>rnd = random.randint(1,2**128) </a:t>
            </a:r>
          </a:p>
          <a:p>
            <a:pPr defTabSz="762000">
              <a:defRPr sz="1400"/>
            </a:p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p>
          <a:p>
            <a:pPr defTabSz="762000">
              <a:defRPr sz="1400"/>
            </a:pPr>
            <a:r>
              <a:t>print "Encrypted key sent to Alice:",binascii.hexlify(ya) </a:t>
            </a:r>
          </a:p>
          <a:p>
            <a:pPr defTabSz="762000">
              <a:defRPr sz="1400"/>
            </a:pPr>
            <a:r>
              <a:t>print "Encrypted key sent to Bob:",binascii.hexlify(yb) </a:t>
            </a:r>
          </a:p>
          <a:p>
            <a:pPr defTabSz="762000">
              <a:defRPr sz="1400"/>
            </a:p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0"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500" fill="hold"/>
                                        <p:tgtEl>
                                          <p:spTgt spid="199"/>
                                        </p:tgtEl>
                                        <p:attrNameLst>
                                          <p:attrName>ppt_x</p:attrName>
                                        </p:attrNameLst>
                                      </p:cBhvr>
                                      <p:tavLst>
                                        <p:tav tm="0">
                                          <p:val>
                                            <p:strVal val="#ppt_x"/>
                                          </p:val>
                                        </p:tav>
                                        <p:tav tm="100000">
                                          <p:val>
                                            <p:strVal val="#ppt_x"/>
                                          </p:val>
                                        </p:tav>
                                      </p:tavLst>
                                    </p:anim>
                                    <p:anim calcmode="lin" valueType="num">
                                      <p:cBhvr>
                                        <p:cTn id="8"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200"/>
                                        </p:tgtEl>
                                        <p:attrNameLst>
                                          <p:attrName>style.visibility</p:attrName>
                                        </p:attrNameLst>
                                      </p:cBhvr>
                                      <p:to>
                                        <p:strVal val="visible"/>
                                      </p:to>
                                    </p:set>
                                    <p:anim calcmode="lin" valueType="num">
                                      <p:cBhvr>
                                        <p:cTn id="13" dur="500" fill="hold"/>
                                        <p:tgtEl>
                                          <p:spTgt spid="200"/>
                                        </p:tgtEl>
                                        <p:attrNameLst>
                                          <p:attrName>ppt_x</p:attrName>
                                        </p:attrNameLst>
                                      </p:cBhvr>
                                      <p:tavLst>
                                        <p:tav tm="0">
                                          <p:val>
                                            <p:strVal val="#ppt_x"/>
                                          </p:val>
                                        </p:tav>
                                        <p:tav tm="100000">
                                          <p:val>
                                            <p:strVal val="#ppt_x"/>
                                          </p:val>
                                        </p:tav>
                                      </p:tavLst>
                                    </p:anim>
                                    <p:anim calcmode="lin" valueType="num">
                                      <p:cBhvr>
                                        <p:cTn id="14"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P build="whole" bldLvl="1" animBg="1" rev="0" advAuto="0" spid="200"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345"/>
          <p:cNvSpPr txBox="1"/>
          <p:nvPr>
            <p:ph type="title"/>
          </p:nvPr>
        </p:nvSpPr>
        <p:spPr>
          <a:prstGeom prst="rect">
            <a:avLst/>
          </a:prstGeom>
        </p:spPr>
        <p:txBody>
          <a:bodyPr/>
          <a:lstStyle/>
          <a:p>
            <a:pPr/>
            <a:r>
              <a:t>Simple KDC (enhanced)</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204" name="Picture 2" descr="Picture 2"/>
          <p:cNvPicPr>
            <a:picLocks noChangeAspect="1"/>
          </p:cNvPicPr>
          <p:nvPr/>
        </p:nvPicPr>
        <p:blipFill>
          <a:blip r:embed="rId3">
            <a:extLst/>
          </a:blip>
          <a:stretch>
            <a:fillRect/>
          </a:stretch>
        </p:blipFill>
        <p:spPr>
          <a:xfrm>
            <a:off x="1849480" y="769844"/>
            <a:ext cx="6238428" cy="465940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207"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86" name="Body"/>
          <p:cNvSpPr txBox="1"/>
          <p:nvPr>
            <p:ph type="body" idx="4294967295"/>
          </p:nvPr>
        </p:nvSpPr>
        <p:spPr>
          <a:xfrm>
            <a:off x="457200" y="1092200"/>
            <a:ext cx="8229600" cy="3771900"/>
          </a:xfrm>
          <a:prstGeom prst="rect">
            <a:avLst/>
          </a:prstGeom>
        </p:spPr>
        <p:txBody>
          <a:bodyPr>
            <a:normAutofit fontScale="100000" lnSpcReduction="0"/>
          </a:bodyPr>
          <a:lstStyle/>
          <a:p>
            <a:pPr>
              <a:buChar char="•"/>
            </a:pPr>
          </a:p>
        </p:txBody>
      </p:sp>
      <p:pic>
        <p:nvPicPr>
          <p:cNvPr id="87" name="Image" descr="Image"/>
          <p:cNvPicPr>
            <a:picLocks noChangeAspect="1"/>
          </p:cNvPicPr>
          <p:nvPr/>
        </p:nvPicPr>
        <p:blipFill>
          <a:blip r:embed="rId2">
            <a:extLst/>
          </a:blip>
          <a:stretch>
            <a:fillRect/>
          </a:stretch>
        </p:blipFill>
        <p:spPr>
          <a:xfrm>
            <a:off x="355365" y="24295"/>
            <a:ext cx="3726602" cy="1134585"/>
          </a:xfrm>
          <a:prstGeom prst="rect">
            <a:avLst/>
          </a:prstGeom>
          <a:ln w="12700">
            <a:miter lim="400000"/>
          </a:ln>
        </p:spPr>
      </p:pic>
      <p:pic>
        <p:nvPicPr>
          <p:cNvPr id="88" name="1*-svXKmDNYzCIb8zW1kiGTA.png" descr="1*-svXKmDNYzCIb8zW1kiGTA.png"/>
          <p:cNvPicPr>
            <a:picLocks noChangeAspect="1"/>
          </p:cNvPicPr>
          <p:nvPr/>
        </p:nvPicPr>
        <p:blipFill>
          <a:blip r:embed="rId3">
            <a:extLst/>
          </a:blip>
          <a:stretch>
            <a:fillRect/>
          </a:stretch>
        </p:blipFill>
        <p:spPr>
          <a:xfrm>
            <a:off x="215665" y="1443552"/>
            <a:ext cx="3599829" cy="4195248"/>
          </a:xfrm>
          <a:prstGeom prst="rect">
            <a:avLst/>
          </a:prstGeom>
          <a:ln w="12700">
            <a:miter lim="400000"/>
          </a:ln>
        </p:spPr>
      </p:pic>
      <p:pic>
        <p:nvPicPr>
          <p:cNvPr id="89" name="0*bFa9sGEBlYlGwbo_.png" descr="0*bFa9sGEBlYlGwbo_.png"/>
          <p:cNvPicPr>
            <a:picLocks noChangeAspect="1"/>
          </p:cNvPicPr>
          <p:nvPr/>
        </p:nvPicPr>
        <p:blipFill>
          <a:blip r:embed="rId4">
            <a:extLst/>
          </a:blip>
          <a:stretch>
            <a:fillRect/>
          </a:stretch>
        </p:blipFill>
        <p:spPr>
          <a:xfrm>
            <a:off x="3745323" y="3278050"/>
            <a:ext cx="6808377" cy="2322650"/>
          </a:xfrm>
          <a:prstGeom prst="rect">
            <a:avLst/>
          </a:prstGeom>
          <a:ln w="12700">
            <a:miter lim="400000"/>
          </a:ln>
        </p:spPr>
      </p:pic>
      <p:sp>
        <p:nvSpPr>
          <p:cNvPr id="90" name="Paper">
            <a:hlinkClick r:id="rId5" invalidUrl="" action="" tgtFrame="" tooltip="" history="1" highlightClick="0" endSnd="0"/>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lgn="ctr"/>
          </a:lstStyle>
          <a:p>
            <a:pPr/>
            <a:r>
              <a:t>Paper</a:t>
            </a:r>
          </a:p>
        </p:txBody>
      </p:sp>
      <p:pic>
        <p:nvPicPr>
          <p:cNvPr id="91" name="1*dJQ9YHXjWqgh2GnbAYmZHg.jpeg" descr="1*dJQ9YHXjWqgh2GnbAYmZHg.jpeg"/>
          <p:cNvPicPr>
            <a:picLocks noChangeAspect="1"/>
          </p:cNvPicPr>
          <p:nvPr/>
        </p:nvPicPr>
        <p:blipFill>
          <a:blip r:embed="rId6">
            <a:extLst/>
          </a:blip>
          <a:stretch>
            <a:fillRect/>
          </a:stretch>
        </p:blipFill>
        <p:spPr>
          <a:xfrm>
            <a:off x="6539471" y="1435661"/>
            <a:ext cx="2433134" cy="182647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9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97"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98" name="image.png" descr="image.png"/>
          <p:cNvPicPr>
            <a:picLocks noChangeAspect="1"/>
          </p:cNvPicPr>
          <p:nvPr/>
        </p:nvPicPr>
        <p:blipFill>
          <a:blip r:embed="rId2">
            <a:extLst/>
          </a:blip>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1"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2" name="image.png" descr="image.png"/>
          <p:cNvPicPr>
            <a:picLocks noChangeAspect="1"/>
          </p:cNvPicPr>
          <p:nvPr/>
        </p:nvPicPr>
        <p:blipFill>
          <a:blip r:embed="rId2">
            <a:extLst/>
          </a:blip>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Key Exchange"/>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Key Exchange</a:t>
            </a:r>
          </a:p>
        </p:txBody>
      </p:sp>
      <p:sp>
        <p:nvSpPr>
          <p:cNvPr id="105"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p:nvPr>
            <p:ph type="body" idx="4294967295"/>
          </p:nvPr>
        </p:nvSpPr>
        <p:spPr>
          <a:xfrm>
            <a:off x="0" y="481012"/>
            <a:ext cx="9118600" cy="3771901"/>
          </a:xfrm>
          <a:prstGeom prst="rect">
            <a:avLst/>
          </a:prstGeom>
        </p:spPr>
        <p:txBody>
          <a:bodyPr>
            <a:normAutofit fontScale="100000" lnSpcReduction="0"/>
          </a:bodyPr>
          <a:lstStyle/>
          <a:p>
            <a:pPr marL="291465" indent="-291465" defTabSz="777240">
              <a:spcBef>
                <a:spcPts val="400"/>
              </a:spcBef>
              <a:buChar char="•"/>
              <a:defRPr b="1" sz="2040"/>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b="1" sz="2040"/>
            </a:pPr>
            <a:r>
              <a:t>Eph</a:t>
            </a:r>
            <a:r>
              <a:t>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8"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9"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